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9" r:id="rId5"/>
    <p:sldId id="261" r:id="rId6"/>
    <p:sldId id="258" r:id="rId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36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FD8B-E584-4500-8CAE-62F0D0CD0273}" type="datetimeFigureOut">
              <a:rPr lang="es-CO" smtClean="0"/>
              <a:t>17/11/2015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5A63-A070-423E-BB4E-946BB301D4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9703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FD8B-E584-4500-8CAE-62F0D0CD0273}" type="datetimeFigureOut">
              <a:rPr lang="es-CO" smtClean="0"/>
              <a:t>17/11/2015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5A63-A070-423E-BB4E-946BB301D4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29918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FD8B-E584-4500-8CAE-62F0D0CD0273}" type="datetimeFigureOut">
              <a:rPr lang="es-CO" smtClean="0"/>
              <a:t>17/11/2015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5A63-A070-423E-BB4E-946BB301D4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9859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FD8B-E584-4500-8CAE-62F0D0CD0273}" type="datetimeFigureOut">
              <a:rPr lang="es-CO" smtClean="0"/>
              <a:t>17/11/2015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5A63-A070-423E-BB4E-946BB301D4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49378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FD8B-E584-4500-8CAE-62F0D0CD0273}" type="datetimeFigureOut">
              <a:rPr lang="es-CO" smtClean="0"/>
              <a:t>17/11/2015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5A63-A070-423E-BB4E-946BB301D4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3464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FD8B-E584-4500-8CAE-62F0D0CD0273}" type="datetimeFigureOut">
              <a:rPr lang="es-CO" smtClean="0"/>
              <a:t>17/11/2015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5A63-A070-423E-BB4E-946BB301D4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16830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FD8B-E584-4500-8CAE-62F0D0CD0273}" type="datetimeFigureOut">
              <a:rPr lang="es-CO" smtClean="0"/>
              <a:t>17/11/2015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5A63-A070-423E-BB4E-946BB301D4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55512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FD8B-E584-4500-8CAE-62F0D0CD0273}" type="datetimeFigureOut">
              <a:rPr lang="es-CO" smtClean="0"/>
              <a:t>17/11/2015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5A63-A070-423E-BB4E-946BB301D4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24395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FD8B-E584-4500-8CAE-62F0D0CD0273}" type="datetimeFigureOut">
              <a:rPr lang="es-CO" smtClean="0"/>
              <a:t>17/11/2015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5A63-A070-423E-BB4E-946BB301D4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50922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FD8B-E584-4500-8CAE-62F0D0CD0273}" type="datetimeFigureOut">
              <a:rPr lang="es-CO" smtClean="0"/>
              <a:t>17/11/2015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5A63-A070-423E-BB4E-946BB301D4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7274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FD8B-E584-4500-8CAE-62F0D0CD0273}" type="datetimeFigureOut">
              <a:rPr lang="es-CO" smtClean="0"/>
              <a:t>17/11/2015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5A63-A070-423E-BB4E-946BB301D4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0734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AFD8B-E584-4500-8CAE-62F0D0CD0273}" type="datetimeFigureOut">
              <a:rPr lang="es-CO" smtClean="0"/>
              <a:t>17/11/2015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05A63-A070-423E-BB4E-946BB301D4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94740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Windows_8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slide" Target="slide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4008573" y="260697"/>
            <a:ext cx="393109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WINDOS 8</a:t>
            </a:r>
            <a:endParaRPr lang="es-E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723900" y="2581027"/>
            <a:ext cx="5257800" cy="889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dirty="0" smtClean="0"/>
              <a:t>PARTES </a:t>
            </a:r>
            <a:r>
              <a:rPr lang="es-CO" sz="2800" dirty="0" smtClean="0">
                <a:hlinkClick r:id="rId3" action="ppaction://hlinksldjump"/>
              </a:rPr>
              <a:t>FUNDAMENTALES</a:t>
            </a:r>
            <a:endParaRPr lang="es-CO" sz="2800" dirty="0"/>
          </a:p>
        </p:txBody>
      </p:sp>
      <p:sp>
        <p:nvSpPr>
          <p:cNvPr id="15" name="Rectángulo redondeado 14">
            <a:hlinkClick r:id="rId3" action="ppaction://hlinksldjump"/>
          </p:cNvPr>
          <p:cNvSpPr/>
          <p:nvPr/>
        </p:nvSpPr>
        <p:spPr>
          <a:xfrm>
            <a:off x="660400" y="5038130"/>
            <a:ext cx="5384800" cy="7515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dirty="0" smtClean="0"/>
              <a:t>LIBROS DE EXCEL</a:t>
            </a:r>
            <a:endParaRPr lang="es-CO" sz="2800" dirty="0"/>
          </a:p>
        </p:txBody>
      </p:sp>
      <p:sp>
        <p:nvSpPr>
          <p:cNvPr id="16" name="Rectángulo redondeado 15">
            <a:hlinkClick r:id="rId3" action="ppaction://hlinksldjump"/>
          </p:cNvPr>
          <p:cNvSpPr/>
          <p:nvPr/>
        </p:nvSpPr>
        <p:spPr>
          <a:xfrm>
            <a:off x="787400" y="3835400"/>
            <a:ext cx="5257800" cy="889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dirty="0" smtClean="0"/>
              <a:t>DOCUMENTOS DE WORD</a:t>
            </a:r>
            <a:endParaRPr lang="es-CO" sz="2800" dirty="0"/>
          </a:p>
        </p:txBody>
      </p:sp>
      <p:sp>
        <p:nvSpPr>
          <p:cNvPr id="17" name="Rectángulo redondeado 16">
            <a:hlinkClick r:id="rId3" action="ppaction://hlinksldjump"/>
          </p:cNvPr>
          <p:cNvSpPr/>
          <p:nvPr/>
        </p:nvSpPr>
        <p:spPr>
          <a:xfrm>
            <a:off x="596900" y="5916737"/>
            <a:ext cx="5384800" cy="7515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dirty="0" smtClean="0">
                <a:hlinkClick r:id="rId3" action="ppaction://hlinksldjump"/>
              </a:rPr>
              <a:t>VIDEO</a:t>
            </a:r>
            <a:endParaRPr lang="es-CO" sz="2800" dirty="0"/>
          </a:p>
        </p:txBody>
      </p:sp>
      <p:sp>
        <p:nvSpPr>
          <p:cNvPr id="18" name="Rectángulo redondeado 17">
            <a:hlinkClick r:id="rId3" action="ppaction://hlinksldjump"/>
          </p:cNvPr>
          <p:cNvSpPr/>
          <p:nvPr/>
        </p:nvSpPr>
        <p:spPr>
          <a:xfrm>
            <a:off x="596900" y="1680716"/>
            <a:ext cx="5384800" cy="7515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dirty="0" smtClean="0"/>
              <a:t>DEFINICIONES</a:t>
            </a:r>
            <a:endParaRPr lang="es-CO" sz="2800" dirty="0"/>
          </a:p>
        </p:txBody>
      </p:sp>
      <p:pic>
        <p:nvPicPr>
          <p:cNvPr id="1026" name="Picture 2" descr="http://t3.gstatic.com/images?q=tbn:ANd9GcRLsS_2kS4ASe8pPXso0NPfX5y6eLO8pWSgkIRoOke-22aYZZr5CN0unH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0700" y="1549400"/>
            <a:ext cx="49276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ángulo 18"/>
          <p:cNvSpPr/>
          <p:nvPr/>
        </p:nvSpPr>
        <p:spPr>
          <a:xfrm rot="1098248">
            <a:off x="10493026" y="458252"/>
            <a:ext cx="1188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WINDOS 8</a:t>
            </a:r>
            <a:endParaRPr lang="es-ES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7086600" y="6090557"/>
            <a:ext cx="986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FUENTE:</a:t>
            </a:r>
            <a:endParaRPr lang="es-CO" dirty="0"/>
          </a:p>
        </p:txBody>
      </p:sp>
      <p:sp>
        <p:nvSpPr>
          <p:cNvPr id="23" name="Rectángulo 22"/>
          <p:cNvSpPr/>
          <p:nvPr/>
        </p:nvSpPr>
        <p:spPr>
          <a:xfrm>
            <a:off x="7954827" y="6136723"/>
            <a:ext cx="6096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 smtClean="0"/>
              <a:t>https://www.google.com.co/webhp?sourceid-instant&amp;ion=1&amp;espv=2&amp;ie=UTF-8#q=imag</a:t>
            </a:r>
            <a:endParaRPr lang="es-CO" dirty="0"/>
          </a:p>
        </p:txBody>
      </p:sp>
      <p:sp>
        <p:nvSpPr>
          <p:cNvPr id="2" name="Flecha arriba 1">
            <a:hlinkClick r:id="rId3" action="ppaction://hlinksldjump"/>
          </p:cNvPr>
          <p:cNvSpPr/>
          <p:nvPr/>
        </p:nvSpPr>
        <p:spPr>
          <a:xfrm>
            <a:off x="11707368" y="5522771"/>
            <a:ext cx="484632" cy="9784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4695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206671" y="640833"/>
            <a:ext cx="263565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4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WINDOS 8</a:t>
            </a:r>
            <a:endParaRPr lang="es-ES" sz="4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042296" y="1665897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O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Windows 8 es la versión actual del sistema operativo de Microsoft Windows, producido por Microsoft para su uso en computadoras personales, incluidas computadoras de escritorio en casa y de negocios, computadoras portátiles, notebooks, tabletas, servidores y centros multimedia. ...</a:t>
            </a:r>
          </a:p>
          <a:p>
            <a:r>
              <a:rPr lang="es-CO" b="0" i="0" u="none" strike="noStrike" dirty="0" smtClean="0">
                <a:solidFill>
                  <a:srgbClr val="1A0DAB"/>
                </a:solidFill>
                <a:effectLst/>
                <a:latin typeface="arial" panose="020B0604020202020204" pitchFamily="34" charset="0"/>
                <a:hlinkClick r:id="rId3"/>
              </a:rPr>
              <a:t>http://es.wikipedia.org/wiki/Windows_8</a:t>
            </a:r>
            <a:endParaRPr lang="es-CO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4262" y="933221"/>
            <a:ext cx="2809875" cy="3219679"/>
          </a:xfrm>
          <a:prstGeom prst="rect">
            <a:avLst/>
          </a:prstGeom>
        </p:spPr>
      </p:pic>
      <p:sp>
        <p:nvSpPr>
          <p:cNvPr id="5" name="Flecha arriba 4">
            <a:hlinkClick r:id="rId5" action="ppaction://hlinksldjump"/>
          </p:cNvPr>
          <p:cNvSpPr/>
          <p:nvPr/>
        </p:nvSpPr>
        <p:spPr>
          <a:xfrm>
            <a:off x="11707368" y="5522771"/>
            <a:ext cx="484632" cy="9784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864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577732" y="694035"/>
            <a:ext cx="75953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PARTES FUNDAMENTALES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97643" y="1831854"/>
            <a:ext cx="516949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0" i="0" dirty="0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El escritorio: de Windows es aquella interface de software que ha sido originalmente creada con el objetivo de generar un espacio de cómodo y fácil acceso a los programas y operaciones disponibles de una computadora. </a:t>
            </a:r>
            <a:r>
              <a:rPr lang="es-CO" dirty="0" smtClean="0"/>
              <a:t/>
            </a:r>
            <a:br>
              <a:rPr lang="es-CO" dirty="0" smtClean="0"/>
            </a:br>
            <a:r>
              <a:rPr lang="es-CO" b="0" i="0" dirty="0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http://www.definicionabc.com/tecnologia/escritorio-de-windows.php</a:t>
            </a:r>
            <a:endParaRPr lang="es-CO" dirty="0"/>
          </a:p>
        </p:txBody>
      </p:sp>
      <p:sp>
        <p:nvSpPr>
          <p:cNvPr id="6" name="Rectángulo 5"/>
          <p:cNvSpPr/>
          <p:nvPr/>
        </p:nvSpPr>
        <p:spPr>
          <a:xfrm>
            <a:off x="6375406" y="192418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O" b="0" i="0" dirty="0" smtClean="0">
                <a:solidFill>
                  <a:srgbClr val="303030"/>
                </a:solidFill>
                <a:effectLst/>
                <a:latin typeface="Open Sans"/>
              </a:rPr>
              <a:t>Los iconos: son elementos gráficos pequeños que se asocian con una aplicación que se ejecutará si se hace doble clic en ellos.</a:t>
            </a:r>
            <a:endParaRPr lang="es-CO" dirty="0"/>
          </a:p>
        </p:txBody>
      </p:sp>
      <p:sp>
        <p:nvSpPr>
          <p:cNvPr id="7" name="Rectángulo 6"/>
          <p:cNvSpPr/>
          <p:nvPr/>
        </p:nvSpPr>
        <p:spPr>
          <a:xfrm>
            <a:off x="213848" y="4023837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O" b="0" i="0" dirty="0" smtClean="0">
                <a:solidFill>
                  <a:srgbClr val="232323"/>
                </a:solidFill>
                <a:effectLst/>
                <a:latin typeface="Georgia" panose="02040502050405020303" pitchFamily="18" charset="0"/>
              </a:rPr>
              <a:t>La barra de tareas: es una barra que se ubica normalmente en la parte inferior de la pantalla del escritorio que le permite a un usuario de computadora acceder a cualquier programa abierto actualmente, inclusive si ese programa está minimizado.</a:t>
            </a:r>
            <a:endParaRPr lang="es-CO" dirty="0"/>
          </a:p>
        </p:txBody>
      </p:sp>
      <p:sp>
        <p:nvSpPr>
          <p:cNvPr id="8" name="Rectángulo 7"/>
          <p:cNvSpPr/>
          <p:nvPr/>
        </p:nvSpPr>
        <p:spPr>
          <a:xfrm>
            <a:off x="6309848" y="332893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O" b="0" i="0" dirty="0" smtClean="0">
                <a:solidFill>
                  <a:srgbClr val="505050"/>
                </a:solidFill>
                <a:effectLst/>
                <a:latin typeface="WOL_Reg"/>
              </a:rPr>
              <a:t>Siempre que se abre un programa, un archivo o una carpeta, se muestra en la pantalla en un cuadro o marco llamado </a:t>
            </a:r>
            <a:r>
              <a:rPr lang="es-CO" b="1" i="0" dirty="0" smtClean="0">
                <a:solidFill>
                  <a:srgbClr val="505050"/>
                </a:solidFill>
                <a:effectLst/>
                <a:latin typeface="WOL_SB"/>
              </a:rPr>
              <a:t>ventana</a:t>
            </a:r>
            <a:r>
              <a:rPr lang="es-CO" b="0" i="0" dirty="0" smtClean="0">
                <a:solidFill>
                  <a:srgbClr val="505050"/>
                </a:solidFill>
                <a:effectLst/>
                <a:latin typeface="WOL_Reg"/>
              </a:rPr>
              <a:t>(de aquí procede el nombre del sistema </a:t>
            </a:r>
            <a:r>
              <a:rPr lang="es-CO" b="0" i="0" dirty="0" err="1" smtClean="0">
                <a:solidFill>
                  <a:srgbClr val="505050"/>
                </a:solidFill>
                <a:effectLst/>
                <a:latin typeface="WOL_Reg"/>
              </a:rPr>
              <a:t>operativoWindows</a:t>
            </a:r>
            <a:r>
              <a:rPr lang="es-CO" b="0" i="0" dirty="0" smtClean="0">
                <a:solidFill>
                  <a:srgbClr val="505050"/>
                </a:solidFill>
                <a:effectLst/>
                <a:latin typeface="WOL_Reg"/>
              </a:rPr>
              <a:t> ; "</a:t>
            </a:r>
            <a:r>
              <a:rPr lang="es-CO" b="0" i="0" dirty="0" err="1" smtClean="0">
                <a:solidFill>
                  <a:srgbClr val="505050"/>
                </a:solidFill>
                <a:effectLst/>
                <a:latin typeface="WOL_Reg"/>
              </a:rPr>
              <a:t>window</a:t>
            </a:r>
            <a:r>
              <a:rPr lang="es-CO" b="0" i="0" dirty="0" smtClean="0">
                <a:solidFill>
                  <a:srgbClr val="505050"/>
                </a:solidFill>
                <a:effectLst/>
                <a:latin typeface="WOL_Reg"/>
              </a:rPr>
              <a:t>" es ventana en inglés). En Windows, las ventanas aparecen en cualquier lugar, por lo que resulta importante entender cómo se pueden mover, cambiar de tamaño o simplemente hacerlas desaparecer.</a:t>
            </a:r>
            <a:endParaRPr lang="es-CO" dirty="0"/>
          </a:p>
        </p:txBody>
      </p:sp>
      <p:sp>
        <p:nvSpPr>
          <p:cNvPr id="9" name="Flecha arriba 8">
            <a:hlinkClick r:id="rId3" action="ppaction://hlinksldjump"/>
          </p:cNvPr>
          <p:cNvSpPr/>
          <p:nvPr/>
        </p:nvSpPr>
        <p:spPr>
          <a:xfrm>
            <a:off x="11707368" y="5522771"/>
            <a:ext cx="484632" cy="9784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0093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355024" y="154984"/>
            <a:ext cx="3078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video</a:t>
            </a:r>
            <a:endParaRPr lang="es-ES" sz="3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30" name="ShockwaveFlash1" r:id="rId2" imgW="11252160" imgH="5284800"/>
        </mc:Choice>
        <mc:Fallback>
          <p:control name="ShockwaveFlash1" r:id="rId2" imgW="11252160" imgH="5284800">
            <p:pic>
              <p:nvPicPr>
                <p:cNvPr id="3" name="ShockwaveFlash1"/>
                <p:cNvPicPr>
                  <a:picLocks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650875" y="1116013"/>
                  <a:ext cx="11252200" cy="5284787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84436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mc:AlternateContent xmlns:mc="http://schemas.openxmlformats.org/markup-compatibility/2006">
        <mc:Choice xmlns:v="urn:schemas-microsoft-com:vml" Requires="v">
          <p:control spid="2053" name="ShockwaveFlash2" r:id="rId2" imgW="11623680" imgH="6276960"/>
        </mc:Choice>
        <mc:Fallback>
          <p:control name="ShockwaveFlash2" r:id="rId2" imgW="11623680" imgH="6276960">
            <p:pic>
              <p:nvPicPr>
                <p:cNvPr id="3" name="ShockwaveFlash2"/>
                <p:cNvPicPr>
                  <a:picLocks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09563" y="263525"/>
                  <a:ext cx="11623675" cy="6276975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374489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67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201</Words>
  <Application>Microsoft Office PowerPoint</Application>
  <PresentationFormat>Panorámica</PresentationFormat>
  <Paragraphs>18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6" baseType="lpstr">
      <vt:lpstr>Arial</vt:lpstr>
      <vt:lpstr>Arial</vt:lpstr>
      <vt:lpstr>Calibri</vt:lpstr>
      <vt:lpstr>Calibri Light</vt:lpstr>
      <vt:lpstr>Georgia</vt:lpstr>
      <vt:lpstr>Open Sans</vt:lpstr>
      <vt:lpstr>Tahoma</vt:lpstr>
      <vt:lpstr>WOL_Reg</vt:lpstr>
      <vt:lpstr>WOL_SB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01052-17</dc:creator>
  <cp:lastModifiedBy>Rigo</cp:lastModifiedBy>
  <cp:revision>15</cp:revision>
  <dcterms:created xsi:type="dcterms:W3CDTF">2015-11-14T16:21:41Z</dcterms:created>
  <dcterms:modified xsi:type="dcterms:W3CDTF">2015-11-17T18:44:29Z</dcterms:modified>
</cp:coreProperties>
</file>